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6" r:id="rId4"/>
    <p:sldId id="269" r:id="rId5"/>
    <p:sldId id="267" r:id="rId6"/>
    <p:sldId id="268" r:id="rId7"/>
    <p:sldId id="265" r:id="rId8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0" d="100"/>
          <a:sy n="90" d="100"/>
        </p:scale>
        <p:origin x="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26FF-D1F9-428A-B64F-99E22B968162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F212-1161-4A8F-BB1F-5D3E4D9E10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175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26FF-D1F9-428A-B64F-99E22B968162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F212-1161-4A8F-BB1F-5D3E4D9E10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667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26FF-D1F9-428A-B64F-99E22B968162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F212-1161-4A8F-BB1F-5D3E4D9E10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71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26FF-D1F9-428A-B64F-99E22B968162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F212-1161-4A8F-BB1F-5D3E4D9E10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56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26FF-D1F9-428A-B64F-99E22B968162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F212-1161-4A8F-BB1F-5D3E4D9E10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34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26FF-D1F9-428A-B64F-99E22B968162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F212-1161-4A8F-BB1F-5D3E4D9E10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178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26FF-D1F9-428A-B64F-99E22B968162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F212-1161-4A8F-BB1F-5D3E4D9E10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277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26FF-D1F9-428A-B64F-99E22B968162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F212-1161-4A8F-BB1F-5D3E4D9E10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8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26FF-D1F9-428A-B64F-99E22B968162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F212-1161-4A8F-BB1F-5D3E4D9E10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525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26FF-D1F9-428A-B64F-99E22B968162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F212-1161-4A8F-BB1F-5D3E4D9E10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77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226FF-D1F9-428A-B64F-99E22B968162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9F212-1161-4A8F-BB1F-5D3E4D9E10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120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226FF-D1F9-428A-B64F-99E22B968162}" type="datetimeFigureOut">
              <a:rPr lang="fr-FR" smtClean="0"/>
              <a:t>31/01/2023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9F212-1161-4A8F-BB1F-5D3E4D9E102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225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2.png"/><Relationship Id="rId5" Type="http://schemas.openxmlformats.org/officeDocument/2006/relationships/hyperlink" Target="http://instn.jobteaser.com/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1524002" y="-25707"/>
            <a:ext cx="9143999" cy="791941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		 Purpose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-25707"/>
            <a:ext cx="970475" cy="783772"/>
          </a:xfrm>
          <a:prstGeom prst="rect">
            <a:avLst/>
          </a:prstGeom>
          <a:solidFill>
            <a:srgbClr val="C117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524001" y="6623923"/>
            <a:ext cx="9144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0" name="Rectangle 79"/>
          <p:cNvSpPr/>
          <p:nvPr/>
        </p:nvSpPr>
        <p:spPr>
          <a:xfrm>
            <a:off x="9697525" y="6631823"/>
            <a:ext cx="970475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8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891889" y="6589891"/>
            <a:ext cx="627944" cy="268111"/>
          </a:xfrm>
        </p:spPr>
        <p:txBody>
          <a:bodyPr/>
          <a:lstStyle/>
          <a:p>
            <a:pPr algn="ctr"/>
            <a:fld id="{8FFABAB1-90D3-42D2-A556-0F46CF984141}" type="slidenum">
              <a:rPr lang="fr-FR" sz="933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1</a:t>
            </a:fld>
            <a:endParaRPr lang="fr-FR" sz="933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1" name="Picture 20" descr="cea_logo_typo2_smal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3" y="224967"/>
            <a:ext cx="612339" cy="346484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620651" y="6566320"/>
            <a:ext cx="6327756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fr-FR" sz="8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pic>
        <p:nvPicPr>
          <p:cNvPr id="18" name="Image 17" descr="cid:image011.png@01D7475B.0659232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0"/>
            <a:ext cx="970475" cy="94329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/>
          <p:cNvSpPr/>
          <p:nvPr/>
        </p:nvSpPr>
        <p:spPr>
          <a:xfrm>
            <a:off x="935500" y="1272595"/>
            <a:ext cx="38490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4800" b="1" dirty="0" smtClean="0"/>
              <a:t>The purpose of this presentation =&gt;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452" y="943292"/>
            <a:ext cx="5626248" cy="497948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4352" y="3698046"/>
            <a:ext cx="4566912" cy="174490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1675" y="2892425"/>
            <a:ext cx="3114675" cy="1222214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5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78"/>
    </mc:Choice>
    <mc:Fallback>
      <p:transition spd="slow" advTm="151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1524002" y="-25707"/>
            <a:ext cx="9143999" cy="791941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-25707"/>
            <a:ext cx="970475" cy="783772"/>
          </a:xfrm>
          <a:prstGeom prst="rect">
            <a:avLst/>
          </a:prstGeom>
          <a:solidFill>
            <a:srgbClr val="C117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63806" y="225097"/>
            <a:ext cx="7337919" cy="3167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  <a:latin typeface="+mn-lt"/>
              </a:rPr>
              <a:t>what's the 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BENEFIT 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for 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you with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jobteaser</a:t>
            </a:r>
            <a:endParaRPr lang="en-US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524001" y="6623923"/>
            <a:ext cx="9144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0" name="Rectangle 79"/>
          <p:cNvSpPr/>
          <p:nvPr/>
        </p:nvSpPr>
        <p:spPr>
          <a:xfrm>
            <a:off x="9697525" y="6631823"/>
            <a:ext cx="970475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8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891889" y="6589891"/>
            <a:ext cx="627944" cy="268111"/>
          </a:xfrm>
        </p:spPr>
        <p:txBody>
          <a:bodyPr/>
          <a:lstStyle/>
          <a:p>
            <a:pPr algn="ctr"/>
            <a:fld id="{8FFABAB1-90D3-42D2-A556-0F46CF984141}" type="slidenum">
              <a:rPr lang="fr-FR" sz="933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2</a:t>
            </a:fld>
            <a:endParaRPr lang="fr-FR" sz="933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1" name="Picture 20" descr="cea_logo_typo2_smal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3" y="224967"/>
            <a:ext cx="612339" cy="346484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620651" y="6566320"/>
            <a:ext cx="6327756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fr-FR" sz="8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4194" y="305007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buClr>
                <a:srgbClr val="71BF44"/>
              </a:buClr>
              <a:buSzPct val="100000"/>
            </a:pPr>
            <a:r>
              <a:rPr lang="fr-FR" sz="2400" dirty="0" smtClean="0">
                <a:solidFill>
                  <a:srgbClr val="92D050"/>
                </a:solidFill>
                <a:cs typeface="Calibri"/>
              </a:rPr>
              <a:t>1.</a:t>
            </a:r>
            <a:r>
              <a:rPr lang="fr-FR" sz="2400" dirty="0" smtClean="0">
                <a:solidFill>
                  <a:srgbClr val="231F20"/>
                </a:solidFill>
                <a:cs typeface="Calibri"/>
              </a:rPr>
              <a:t> Unique </a:t>
            </a:r>
            <a:r>
              <a:rPr lang="fr-FR" sz="2400" dirty="0" err="1">
                <a:solidFill>
                  <a:srgbClr val="231F20"/>
                </a:solidFill>
                <a:cs typeface="Calibri"/>
              </a:rPr>
              <a:t>professional</a:t>
            </a:r>
            <a:r>
              <a:rPr lang="fr-FR" sz="2400" dirty="0">
                <a:solidFill>
                  <a:srgbClr val="231F20"/>
                </a:solidFill>
                <a:cs typeface="Calibri"/>
              </a:rPr>
              <a:t> network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882" y="1123950"/>
            <a:ext cx="5790318" cy="4926012"/>
          </a:xfrm>
          <a:prstGeom prst="rect">
            <a:avLst/>
          </a:prstGeom>
        </p:spPr>
      </p:pic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193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"/>
    </mc:Choice>
    <mc:Fallback>
      <p:transition spd="slow" advTm="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1524002" y="-25707"/>
            <a:ext cx="9143999" cy="791941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-25707"/>
            <a:ext cx="970475" cy="783772"/>
          </a:xfrm>
          <a:prstGeom prst="rect">
            <a:avLst/>
          </a:prstGeom>
          <a:solidFill>
            <a:srgbClr val="C117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63806" y="225097"/>
            <a:ext cx="7337919" cy="3167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  <a:latin typeface="+mn-lt"/>
              </a:rPr>
              <a:t>what's the 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BENEFIT 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for 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you with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jobteaser</a:t>
            </a:r>
            <a:endParaRPr lang="en-US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524001" y="6623923"/>
            <a:ext cx="9144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0" name="Rectangle 79"/>
          <p:cNvSpPr/>
          <p:nvPr/>
        </p:nvSpPr>
        <p:spPr>
          <a:xfrm>
            <a:off x="9697525" y="6631823"/>
            <a:ext cx="970475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8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891889" y="6589891"/>
            <a:ext cx="627944" cy="268111"/>
          </a:xfrm>
        </p:spPr>
        <p:txBody>
          <a:bodyPr/>
          <a:lstStyle/>
          <a:p>
            <a:pPr algn="ctr"/>
            <a:fld id="{8FFABAB1-90D3-42D2-A556-0F46CF984141}" type="slidenum">
              <a:rPr lang="fr-FR" sz="933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3</a:t>
            </a:fld>
            <a:endParaRPr lang="fr-FR" sz="933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1" name="Picture 20" descr="cea_logo_typo2_smal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3" y="224967"/>
            <a:ext cx="612339" cy="346484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620651" y="6566320"/>
            <a:ext cx="6327756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fr-FR" sz="8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384194" y="297377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buClr>
                <a:srgbClr val="71BF44"/>
              </a:buClr>
              <a:buSzPct val="100000"/>
            </a:pPr>
            <a:r>
              <a:rPr lang="fr-FR" sz="2400" dirty="0" smtClean="0">
                <a:solidFill>
                  <a:srgbClr val="92D050"/>
                </a:solidFill>
                <a:cs typeface="Calibri"/>
              </a:rPr>
              <a:t>2. </a:t>
            </a:r>
            <a:r>
              <a:rPr lang="fr-FR" sz="2400" dirty="0" smtClean="0">
                <a:cs typeface="Calibri"/>
              </a:rPr>
              <a:t>Jobs and </a:t>
            </a:r>
            <a:r>
              <a:rPr lang="fr-FR" sz="2400" dirty="0" err="1" smtClean="0">
                <a:cs typeface="Calibri"/>
              </a:rPr>
              <a:t>Internship</a:t>
            </a:r>
            <a:r>
              <a:rPr lang="fr-FR" sz="2400" dirty="0" smtClean="0">
                <a:cs typeface="Calibri"/>
              </a:rPr>
              <a:t> </a:t>
            </a:r>
            <a:r>
              <a:rPr lang="fr-FR" sz="2400" dirty="0" err="1" smtClean="0">
                <a:cs typeface="Calibri"/>
              </a:rPr>
              <a:t>opportunities</a:t>
            </a:r>
            <a:endParaRPr lang="fr-FR" sz="2400" dirty="0" smtClean="0">
              <a:cs typeface="Calibri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4926" y="1082769"/>
            <a:ext cx="5776523" cy="4949731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90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1"/>
    </mc:Choice>
    <mc:Fallback>
      <p:transition spd="slow" advTm="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1524002" y="-25707"/>
            <a:ext cx="9143999" cy="791941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-25707"/>
            <a:ext cx="970475" cy="783772"/>
          </a:xfrm>
          <a:prstGeom prst="rect">
            <a:avLst/>
          </a:prstGeom>
          <a:solidFill>
            <a:srgbClr val="C117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63806" y="225097"/>
            <a:ext cx="7337919" cy="3167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  <a:latin typeface="+mn-lt"/>
              </a:rPr>
              <a:t>what's the 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BENEFIT 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for 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you with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jobteaser</a:t>
            </a:r>
            <a:endParaRPr lang="en-US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524001" y="6623923"/>
            <a:ext cx="9144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0" name="Rectangle 79"/>
          <p:cNvSpPr/>
          <p:nvPr/>
        </p:nvSpPr>
        <p:spPr>
          <a:xfrm>
            <a:off x="9697525" y="6631823"/>
            <a:ext cx="970475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8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891889" y="6589891"/>
            <a:ext cx="627944" cy="268111"/>
          </a:xfrm>
        </p:spPr>
        <p:txBody>
          <a:bodyPr/>
          <a:lstStyle/>
          <a:p>
            <a:pPr algn="ctr"/>
            <a:fld id="{8FFABAB1-90D3-42D2-A556-0F46CF984141}" type="slidenum">
              <a:rPr lang="fr-FR" sz="933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4</a:t>
            </a:fld>
            <a:endParaRPr lang="fr-FR" sz="933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1" name="Picture 20" descr="cea_logo_typo2_smal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3" y="224967"/>
            <a:ext cx="612339" cy="346484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620651" y="6566320"/>
            <a:ext cx="6327756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fr-FR" sz="8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898544" y="306267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buClr>
                <a:srgbClr val="71BF44"/>
              </a:buClr>
              <a:buSzPct val="100000"/>
            </a:pPr>
            <a:r>
              <a:rPr lang="fr-FR" sz="2400" dirty="0" smtClean="0">
                <a:solidFill>
                  <a:srgbClr val="92D050"/>
                </a:solidFill>
                <a:cs typeface="Calibri"/>
              </a:rPr>
              <a:t>3. </a:t>
            </a:r>
            <a:r>
              <a:rPr lang="fr-FR" sz="2400" dirty="0" smtClean="0">
                <a:cs typeface="Calibri"/>
              </a:rPr>
              <a:t>Tools  &amp; </a:t>
            </a:r>
            <a:r>
              <a:rPr lang="fr-FR" sz="2400" dirty="0" err="1" smtClean="0">
                <a:cs typeface="Calibri"/>
              </a:rPr>
              <a:t>tips</a:t>
            </a:r>
            <a:endParaRPr lang="fr-FR" sz="2400" dirty="0" smtClean="0">
              <a:cs typeface="Calibri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1503" y="1057369"/>
            <a:ext cx="7316634" cy="475615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94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7"/>
    </mc:Choice>
    <mc:Fallback>
      <p:transition spd="slow" advTm="10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1524002" y="-25707"/>
            <a:ext cx="9143999" cy="791941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-25707"/>
            <a:ext cx="970475" cy="783772"/>
          </a:xfrm>
          <a:prstGeom prst="rect">
            <a:avLst/>
          </a:prstGeom>
          <a:solidFill>
            <a:srgbClr val="C117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63806" y="225097"/>
            <a:ext cx="7337919" cy="3167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2060"/>
                </a:solidFill>
                <a:latin typeface="+mn-lt"/>
              </a:rPr>
              <a:t>what's the 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BENEFIT </a:t>
            </a:r>
            <a:r>
              <a:rPr lang="en-US" sz="2800" b="1" dirty="0">
                <a:solidFill>
                  <a:srgbClr val="002060"/>
                </a:solidFill>
                <a:latin typeface="+mn-lt"/>
              </a:rPr>
              <a:t>for </a:t>
            </a:r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you with </a:t>
            </a:r>
            <a:r>
              <a:rPr lang="en-US" sz="2800" b="1" dirty="0" err="1" smtClean="0">
                <a:solidFill>
                  <a:srgbClr val="002060"/>
                </a:solidFill>
                <a:latin typeface="+mn-lt"/>
              </a:rPr>
              <a:t>jobteaser</a:t>
            </a:r>
            <a:endParaRPr lang="en-US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524001" y="6623923"/>
            <a:ext cx="9144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0" name="Rectangle 79"/>
          <p:cNvSpPr/>
          <p:nvPr/>
        </p:nvSpPr>
        <p:spPr>
          <a:xfrm>
            <a:off x="9697525" y="6631823"/>
            <a:ext cx="970475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8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891889" y="6589891"/>
            <a:ext cx="627944" cy="268111"/>
          </a:xfrm>
        </p:spPr>
        <p:txBody>
          <a:bodyPr/>
          <a:lstStyle/>
          <a:p>
            <a:pPr algn="ctr"/>
            <a:fld id="{8FFABAB1-90D3-42D2-A556-0F46CF984141}" type="slidenum">
              <a:rPr lang="fr-FR" sz="933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5</a:t>
            </a:fld>
            <a:endParaRPr lang="fr-FR" sz="933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1" name="Picture 20" descr="cea_logo_typo2_smal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3" y="224967"/>
            <a:ext cx="612339" cy="346484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620651" y="6566320"/>
            <a:ext cx="6327756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fr-FR" sz="8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0682" y="3000673"/>
            <a:ext cx="5682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buClr>
                <a:srgbClr val="71BF44"/>
              </a:buClr>
              <a:buSzPct val="100000"/>
            </a:pPr>
            <a:r>
              <a:rPr lang="fr-FR" sz="2400" dirty="0">
                <a:solidFill>
                  <a:srgbClr val="92D050"/>
                </a:solidFill>
                <a:cs typeface="Calibri"/>
              </a:rPr>
              <a:t>4</a:t>
            </a:r>
            <a:r>
              <a:rPr lang="fr-FR" sz="2400" dirty="0" smtClean="0">
                <a:solidFill>
                  <a:srgbClr val="92D050"/>
                </a:solidFill>
                <a:cs typeface="Calibri"/>
              </a:rPr>
              <a:t>. </a:t>
            </a:r>
            <a:r>
              <a:rPr lang="fr-FR" sz="2400" dirty="0" smtClean="0">
                <a:cs typeface="Calibri"/>
              </a:rPr>
              <a:t>Events : INSTN </a:t>
            </a:r>
            <a:r>
              <a:rPr lang="fr-FR" sz="2400" dirty="0" err="1" smtClean="0">
                <a:cs typeface="Calibri"/>
              </a:rPr>
              <a:t>events</a:t>
            </a:r>
            <a:r>
              <a:rPr lang="fr-FR" sz="2400" dirty="0" smtClean="0">
                <a:cs typeface="Calibri"/>
              </a:rPr>
              <a:t> &amp; </a:t>
            </a:r>
            <a:r>
              <a:rPr lang="fr-FR" sz="2400" dirty="0" err="1" smtClean="0">
                <a:cs typeface="Calibri"/>
              </a:rPr>
              <a:t>external</a:t>
            </a:r>
            <a:r>
              <a:rPr lang="fr-FR" sz="2400" dirty="0" smtClean="0">
                <a:cs typeface="Calibri"/>
              </a:rPr>
              <a:t> </a:t>
            </a:r>
            <a:r>
              <a:rPr lang="fr-FR" sz="2400" dirty="0" err="1" smtClean="0">
                <a:cs typeface="Calibri"/>
              </a:rPr>
              <a:t>events</a:t>
            </a:r>
            <a:endParaRPr lang="fr-FR" sz="2400" dirty="0" smtClean="0">
              <a:cs typeface="Calibri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8999" y="823837"/>
            <a:ext cx="5507735" cy="539815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6522" y="792653"/>
            <a:ext cx="3453037" cy="5590187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78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"/>
    </mc:Choice>
    <mc:Fallback>
      <p:transition spd="slow" advTm="1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1524002" y="-25707"/>
            <a:ext cx="9143999" cy="791941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-25707"/>
            <a:ext cx="970475" cy="783772"/>
          </a:xfrm>
          <a:prstGeom prst="rect">
            <a:avLst/>
          </a:prstGeom>
          <a:solidFill>
            <a:srgbClr val="C117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63806" y="225097"/>
            <a:ext cx="7337919" cy="3167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INSTN FORUM</a:t>
            </a:r>
            <a:endParaRPr lang="en-US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524001" y="6623923"/>
            <a:ext cx="9144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0" name="Rectangle 79"/>
          <p:cNvSpPr/>
          <p:nvPr/>
        </p:nvSpPr>
        <p:spPr>
          <a:xfrm>
            <a:off x="9697525" y="6631823"/>
            <a:ext cx="970475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8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891889" y="6589891"/>
            <a:ext cx="627944" cy="268111"/>
          </a:xfrm>
        </p:spPr>
        <p:txBody>
          <a:bodyPr/>
          <a:lstStyle/>
          <a:p>
            <a:pPr algn="ctr"/>
            <a:fld id="{8FFABAB1-90D3-42D2-A556-0F46CF984141}" type="slidenum">
              <a:rPr lang="fr-FR" sz="933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6</a:t>
            </a:fld>
            <a:endParaRPr lang="fr-FR" sz="933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1" name="Picture 20" descr="cea_logo_typo2_smal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3" y="224967"/>
            <a:ext cx="612339" cy="346484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620651" y="6566320"/>
            <a:ext cx="6327756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fr-FR" sz="8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2515" y="1128398"/>
            <a:ext cx="7118276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71BF44"/>
              </a:buClr>
              <a:buSzPct val="100000"/>
            </a:pPr>
            <a:r>
              <a:rPr lang="fr-FR" sz="3200" b="1" dirty="0" smtClean="0">
                <a:solidFill>
                  <a:srgbClr val="92D050"/>
                </a:solidFill>
                <a:cs typeface="Calibri"/>
              </a:rPr>
              <a:t>INSTN Forum : </a:t>
            </a:r>
            <a:r>
              <a:rPr lang="fr-FR" sz="3200" b="1" dirty="0" err="1" smtClean="0">
                <a:cs typeface="Calibri"/>
              </a:rPr>
              <a:t>october</a:t>
            </a:r>
            <a:r>
              <a:rPr lang="fr-FR" sz="3200" b="1" dirty="0" smtClean="0">
                <a:cs typeface="Calibri"/>
              </a:rPr>
              <a:t> 2023</a:t>
            </a:r>
          </a:p>
          <a:p>
            <a:pPr marL="342900" indent="-342900">
              <a:spcBef>
                <a:spcPts val="1200"/>
              </a:spcBef>
              <a:buClr>
                <a:srgbClr val="71BF44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2400" dirty="0" err="1" smtClean="0">
                <a:cs typeface="Calibri"/>
              </a:rPr>
              <a:t>Meet</a:t>
            </a:r>
            <a:r>
              <a:rPr lang="fr-FR" sz="2400" dirty="0" smtClean="0">
                <a:cs typeface="Calibri"/>
              </a:rPr>
              <a:t> more the </a:t>
            </a:r>
            <a:r>
              <a:rPr lang="fr-FR" sz="2400" dirty="0" err="1" smtClean="0">
                <a:cs typeface="Calibri"/>
              </a:rPr>
              <a:t>recruiters</a:t>
            </a:r>
            <a:r>
              <a:rPr lang="fr-FR" sz="2400" dirty="0" smtClean="0">
                <a:cs typeface="Calibri"/>
              </a:rPr>
              <a:t> </a:t>
            </a:r>
            <a:r>
              <a:rPr lang="fr-FR" sz="2400" dirty="0" err="1" smtClean="0">
                <a:cs typeface="Calibri"/>
              </a:rPr>
              <a:t>among</a:t>
            </a:r>
            <a:r>
              <a:rPr lang="fr-FR" sz="2400" dirty="0" smtClean="0">
                <a:cs typeface="Calibri"/>
              </a:rPr>
              <a:t> leaders </a:t>
            </a:r>
            <a:r>
              <a:rPr lang="fr-FR" sz="2400" dirty="0" err="1" smtClean="0">
                <a:cs typeface="Calibri"/>
              </a:rPr>
              <a:t>nuclear</a:t>
            </a:r>
            <a:r>
              <a:rPr lang="fr-FR" sz="2400" dirty="0" smtClean="0">
                <a:cs typeface="Calibri"/>
              </a:rPr>
              <a:t> </a:t>
            </a:r>
            <a:r>
              <a:rPr lang="fr-FR" sz="2400" dirty="0" err="1" smtClean="0">
                <a:cs typeface="Calibri"/>
              </a:rPr>
              <a:t>companies</a:t>
            </a:r>
            <a:endParaRPr lang="fr-FR" sz="2400" dirty="0" smtClean="0">
              <a:cs typeface="Calibri"/>
            </a:endParaRPr>
          </a:p>
          <a:p>
            <a:pPr marL="342900" indent="-342900">
              <a:spcBef>
                <a:spcPts val="1200"/>
              </a:spcBef>
              <a:buClr>
                <a:srgbClr val="71BF44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2400" dirty="0" err="1" smtClean="0">
                <a:cs typeface="Calibri"/>
              </a:rPr>
              <a:t>Meet</a:t>
            </a:r>
            <a:r>
              <a:rPr lang="fr-FR" sz="2400" dirty="0" smtClean="0">
                <a:cs typeface="Calibri"/>
              </a:rPr>
              <a:t> the </a:t>
            </a:r>
            <a:r>
              <a:rPr lang="fr-FR" sz="2400" dirty="0" err="1" smtClean="0">
                <a:cs typeface="Calibri"/>
              </a:rPr>
              <a:t>alumni</a:t>
            </a:r>
            <a:r>
              <a:rPr lang="fr-FR" sz="2400" dirty="0" smtClean="0">
                <a:cs typeface="Calibri"/>
              </a:rPr>
              <a:t> and </a:t>
            </a:r>
            <a:r>
              <a:rPr lang="fr-FR" sz="2400" dirty="0" err="1" smtClean="0">
                <a:cs typeface="Calibri"/>
              </a:rPr>
              <a:t>their</a:t>
            </a:r>
            <a:r>
              <a:rPr lang="fr-FR" sz="2400" dirty="0" smtClean="0">
                <a:cs typeface="Calibri"/>
              </a:rPr>
              <a:t> professionnel network</a:t>
            </a:r>
          </a:p>
          <a:p>
            <a:pPr marL="342900" indent="-342900">
              <a:spcBef>
                <a:spcPts val="1200"/>
              </a:spcBef>
              <a:buClr>
                <a:srgbClr val="71BF44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sz="2400" dirty="0" err="1" smtClean="0">
                <a:cs typeface="Calibri"/>
              </a:rPr>
              <a:t>Learn</a:t>
            </a:r>
            <a:r>
              <a:rPr lang="fr-FR" sz="2400" dirty="0" smtClean="0">
                <a:cs typeface="Calibri"/>
              </a:rPr>
              <a:t> </a:t>
            </a:r>
            <a:r>
              <a:rPr lang="fr-FR" sz="2400" dirty="0" err="1" smtClean="0">
                <a:cs typeface="Calibri"/>
              </a:rPr>
              <a:t>from</a:t>
            </a:r>
            <a:r>
              <a:rPr lang="fr-FR" sz="2400" dirty="0" smtClean="0">
                <a:cs typeface="Calibri"/>
              </a:rPr>
              <a:t> </a:t>
            </a:r>
            <a:r>
              <a:rPr lang="fr-FR" sz="2400" dirty="0" err="1" smtClean="0">
                <a:cs typeface="Calibri"/>
              </a:rPr>
              <a:t>our</a:t>
            </a:r>
            <a:r>
              <a:rPr lang="fr-FR" sz="2400" dirty="0" smtClean="0">
                <a:cs typeface="Calibri"/>
              </a:rPr>
              <a:t> </a:t>
            </a:r>
            <a:r>
              <a:rPr lang="fr-FR" sz="2400" dirty="0" err="1" smtClean="0">
                <a:cs typeface="Calibri"/>
              </a:rPr>
              <a:t>human</a:t>
            </a:r>
            <a:r>
              <a:rPr lang="fr-FR" sz="2400" dirty="0" smtClean="0">
                <a:cs typeface="Calibri"/>
              </a:rPr>
              <a:t> ressources workshops </a:t>
            </a:r>
            <a:r>
              <a:rPr lang="fr-FR" sz="2400" dirty="0" err="1" smtClean="0">
                <a:cs typeface="Calibri"/>
              </a:rPr>
              <a:t>such</a:t>
            </a:r>
            <a:r>
              <a:rPr lang="fr-FR" sz="2400" dirty="0" smtClean="0">
                <a:cs typeface="Calibri"/>
              </a:rPr>
              <a:t>  as :</a:t>
            </a:r>
          </a:p>
          <a:p>
            <a:pPr>
              <a:spcBef>
                <a:spcPts val="600"/>
              </a:spcBef>
              <a:buClr>
                <a:srgbClr val="71BF44"/>
              </a:buClr>
              <a:buSzPct val="100000"/>
            </a:pPr>
            <a:r>
              <a:rPr lang="fr-FR" sz="1400" dirty="0">
                <a:cs typeface="Calibri"/>
              </a:rPr>
              <a:t>	</a:t>
            </a:r>
            <a:endParaRPr lang="fr-FR" sz="1400" dirty="0" smtClean="0">
              <a:cs typeface="Calibri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9972" y="774134"/>
            <a:ext cx="3453037" cy="559018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49665" y="3848565"/>
            <a:ext cx="4356026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rgbClr val="71BF44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600" i="1" dirty="0">
                <a:cs typeface="Calibri"/>
              </a:rPr>
              <a:t>Stand out when applying for a job ; </a:t>
            </a:r>
          </a:p>
          <a:p>
            <a:pPr marL="342900" indent="-342900">
              <a:spcBef>
                <a:spcPts val="600"/>
              </a:spcBef>
              <a:buClr>
                <a:srgbClr val="71BF44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600" i="1" dirty="0">
                <a:cs typeface="Calibri"/>
              </a:rPr>
              <a:t>Soft skills and soft competences, how and why to develop them </a:t>
            </a:r>
            <a:r>
              <a:rPr lang="en-US" sz="1600" i="1" dirty="0" smtClean="0">
                <a:cs typeface="Calibri"/>
              </a:rPr>
              <a:t>animated </a:t>
            </a:r>
            <a:r>
              <a:rPr lang="en-US" sz="1600" i="1" dirty="0">
                <a:cs typeface="Calibri"/>
              </a:rPr>
              <a:t>by Naval Group;</a:t>
            </a:r>
          </a:p>
          <a:p>
            <a:pPr marL="342900" indent="-342900">
              <a:spcBef>
                <a:spcPts val="600"/>
              </a:spcBef>
              <a:buClr>
                <a:srgbClr val="71BF44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600" i="1" dirty="0">
                <a:cs typeface="Calibri"/>
              </a:rPr>
              <a:t>Using your network to find a job; </a:t>
            </a:r>
          </a:p>
          <a:p>
            <a:pPr marL="342900" indent="-342900">
              <a:spcBef>
                <a:spcPts val="600"/>
              </a:spcBef>
              <a:buClr>
                <a:srgbClr val="71BF44"/>
              </a:buClr>
              <a:buSzPct val="100000"/>
              <a:buFont typeface="Wingdings" panose="05000000000000000000" pitchFamily="2" charset="2"/>
              <a:buChar char="ü"/>
            </a:pPr>
            <a:r>
              <a:rPr lang="en-US" sz="1600" i="1" dirty="0">
                <a:cs typeface="Calibri"/>
              </a:rPr>
              <a:t>Advice to women for a fulfilling career in the nuclear </a:t>
            </a:r>
            <a:r>
              <a:rPr lang="en-US" sz="1600" i="1" dirty="0" smtClean="0">
                <a:cs typeface="Calibri"/>
              </a:rPr>
              <a:t>industry hosted </a:t>
            </a:r>
            <a:r>
              <a:rPr lang="en-US" sz="1600" i="1" dirty="0">
                <a:cs typeface="Calibri"/>
              </a:rPr>
              <a:t>by WIN.</a:t>
            </a:r>
            <a:endParaRPr lang="fr-FR" sz="1600" i="1" dirty="0">
              <a:cs typeface="Calibri"/>
            </a:endParaRPr>
          </a:p>
        </p:txBody>
      </p:sp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86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"/>
    </mc:Choice>
    <mc:Fallback>
      <p:transition spd="slow" advTm="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69697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1524002" y="-25707"/>
            <a:ext cx="9143999" cy="791941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-25707"/>
            <a:ext cx="970475" cy="783772"/>
          </a:xfrm>
          <a:prstGeom prst="rect">
            <a:avLst/>
          </a:prstGeom>
          <a:solidFill>
            <a:srgbClr val="C1172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663806" y="225097"/>
            <a:ext cx="7337919" cy="3167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002060"/>
                </a:solidFill>
                <a:latin typeface="+mn-lt"/>
              </a:rPr>
              <a:t>Register now</a:t>
            </a:r>
            <a:endParaRPr lang="en-US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1524001" y="6623923"/>
            <a:ext cx="9144000" cy="2340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80" name="Rectangle 79"/>
          <p:cNvSpPr/>
          <p:nvPr/>
        </p:nvSpPr>
        <p:spPr>
          <a:xfrm>
            <a:off x="9697525" y="6631823"/>
            <a:ext cx="970475" cy="235568"/>
          </a:xfrm>
          <a:prstGeom prst="rect">
            <a:avLst/>
          </a:prstGeom>
          <a:solidFill>
            <a:srgbClr val="B1151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1"/>
              </a:solidFill>
            </a:endParaRPr>
          </a:p>
        </p:txBody>
      </p:sp>
      <p:sp>
        <p:nvSpPr>
          <p:cNvPr id="81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891889" y="6589891"/>
            <a:ext cx="627944" cy="268111"/>
          </a:xfrm>
        </p:spPr>
        <p:txBody>
          <a:bodyPr/>
          <a:lstStyle/>
          <a:p>
            <a:pPr algn="ctr"/>
            <a:fld id="{8FFABAB1-90D3-42D2-A556-0F46CF984141}" type="slidenum">
              <a:rPr lang="fr-FR" sz="933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pPr algn="ctr"/>
              <a:t>7</a:t>
            </a:fld>
            <a:endParaRPr lang="fr-FR" sz="933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1" name="Picture 20" descr="cea_logo_typo2_smal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33" y="224967"/>
            <a:ext cx="612339" cy="346484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1620651" y="6566320"/>
            <a:ext cx="6327756" cy="264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fr-FR" sz="800" kern="0" dirty="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t>COMMISSARIAT À L’ÉNERGIE ATOMIQUE ET AUX ÉNERGIES ALTERNATIVES</a:t>
            </a: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0" y="880822"/>
            <a:ext cx="5645754" cy="26718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►"/>
              <a:defRPr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63538" indent="-139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539750" indent="-165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Clr>
                <a:srgbClr val="71BF44"/>
              </a:buClr>
              <a:buSzPct val="100000"/>
              <a:buNone/>
            </a:pPr>
            <a:r>
              <a:rPr lang="fr-FR" sz="2667" dirty="0" smtClean="0">
                <a:solidFill>
                  <a:srgbClr val="231F20"/>
                </a:solidFill>
                <a:latin typeface="Calibri"/>
                <a:cs typeface="Calibri"/>
              </a:rPr>
              <a:t>It </a:t>
            </a:r>
            <a:r>
              <a:rPr lang="fr-FR" sz="2667" b="1" dirty="0" err="1" smtClean="0">
                <a:solidFill>
                  <a:srgbClr val="92D050"/>
                </a:solidFill>
                <a:latin typeface="Calibri"/>
                <a:cs typeface="Calibri"/>
              </a:rPr>
              <a:t>easy</a:t>
            </a:r>
            <a:r>
              <a:rPr lang="fr-FR" sz="2667" dirty="0" smtClean="0">
                <a:solidFill>
                  <a:srgbClr val="231F20"/>
                </a:solidFill>
                <a:latin typeface="Calibri"/>
                <a:cs typeface="Calibri"/>
              </a:rPr>
              <a:t> =&gt; Go to </a:t>
            </a:r>
          </a:p>
          <a:p>
            <a:pPr marL="0" indent="0" algn="ctr">
              <a:spcBef>
                <a:spcPts val="1200"/>
              </a:spcBef>
              <a:buClr>
                <a:srgbClr val="71BF44"/>
              </a:buClr>
              <a:buSzPct val="100000"/>
              <a:buNone/>
            </a:pPr>
            <a:endParaRPr lang="fr-FR" sz="2667" dirty="0" smtClean="0">
              <a:solidFill>
                <a:srgbClr val="231F20"/>
              </a:solidFill>
              <a:latin typeface="Calibri"/>
              <a:cs typeface="Calibri"/>
            </a:endParaRPr>
          </a:p>
          <a:p>
            <a:pPr marL="0" indent="0" algn="ctr">
              <a:spcBef>
                <a:spcPts val="1200"/>
              </a:spcBef>
              <a:buClr>
                <a:srgbClr val="71BF44"/>
              </a:buClr>
              <a:buSzPct val="100000"/>
              <a:buNone/>
            </a:pPr>
            <a:r>
              <a:rPr lang="fr-FR" sz="2800" b="1" dirty="0" smtClean="0">
                <a:solidFill>
                  <a:srgbClr val="231F20"/>
                </a:solidFill>
                <a:cs typeface="Calibri"/>
                <a:hlinkClick r:id="rId5"/>
              </a:rPr>
              <a:t>http</a:t>
            </a:r>
            <a:r>
              <a:rPr lang="fr-FR" sz="2800" b="1" dirty="0">
                <a:solidFill>
                  <a:srgbClr val="231F20"/>
                </a:solidFill>
                <a:cs typeface="Calibri"/>
                <a:hlinkClick r:id="rId5"/>
              </a:rPr>
              <a:t>://instn.jobteaser.com</a:t>
            </a:r>
            <a:r>
              <a:rPr lang="fr-FR" sz="2800" b="1" dirty="0" smtClean="0">
                <a:solidFill>
                  <a:srgbClr val="231F20"/>
                </a:solidFill>
                <a:cs typeface="Calibri"/>
                <a:hlinkClick r:id="rId5"/>
              </a:rPr>
              <a:t>/</a:t>
            </a:r>
            <a:endParaRPr lang="fr-FR" sz="2800" b="1" dirty="0" smtClean="0">
              <a:solidFill>
                <a:srgbClr val="231F20"/>
              </a:solidFill>
              <a:cs typeface="Calibri"/>
            </a:endParaRPr>
          </a:p>
          <a:p>
            <a:pPr marL="0" indent="0" algn="ctr">
              <a:spcBef>
                <a:spcPts val="1200"/>
              </a:spcBef>
              <a:buClr>
                <a:srgbClr val="71BF44"/>
              </a:buClr>
              <a:buSzPct val="100000"/>
              <a:buNone/>
            </a:pPr>
            <a:endParaRPr lang="fr-FR" sz="1867" dirty="0">
              <a:solidFill>
                <a:srgbClr val="231F20"/>
              </a:solidFill>
              <a:latin typeface="Calibri"/>
              <a:cs typeface="Calibri"/>
            </a:endParaRPr>
          </a:p>
          <a:p>
            <a:pPr marL="0" indent="0" algn="ctr">
              <a:spcBef>
                <a:spcPts val="1200"/>
              </a:spcBef>
              <a:buClr>
                <a:srgbClr val="71BF44"/>
              </a:buClr>
              <a:buSzPct val="100000"/>
              <a:buNone/>
            </a:pPr>
            <a:endParaRPr lang="fr-FR" sz="1867" dirty="0" smtClean="0">
              <a:solidFill>
                <a:srgbClr val="231F20"/>
              </a:solidFill>
              <a:latin typeface="Calibri"/>
              <a:cs typeface="Calibri"/>
            </a:endParaRPr>
          </a:p>
          <a:p>
            <a:pPr marL="0" indent="0" algn="ctr">
              <a:spcBef>
                <a:spcPts val="1200"/>
              </a:spcBef>
              <a:buClr>
                <a:srgbClr val="71BF44"/>
              </a:buClr>
              <a:buSzPct val="100000"/>
              <a:buNone/>
            </a:pPr>
            <a:endParaRPr lang="fr-FR" sz="1867" dirty="0">
              <a:solidFill>
                <a:srgbClr val="231F20"/>
              </a:solidFill>
              <a:latin typeface="Calibri"/>
              <a:cs typeface="Calibri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1866" y="1536782"/>
            <a:ext cx="4924189" cy="478423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496" y="3461456"/>
            <a:ext cx="5772150" cy="13144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80646" y="784241"/>
            <a:ext cx="6096000" cy="16850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Clr>
                <a:srgbClr val="71BF44"/>
              </a:buClr>
              <a:buSzPct val="100000"/>
            </a:pPr>
            <a:r>
              <a:rPr lang="fr-FR" sz="2650" dirty="0" err="1" smtClean="0">
                <a:solidFill>
                  <a:srgbClr val="231F20"/>
                </a:solidFill>
                <a:cs typeface="Calibri"/>
              </a:rPr>
              <a:t>It’s</a:t>
            </a:r>
            <a:r>
              <a:rPr lang="fr-FR" sz="2650" dirty="0" smtClean="0">
                <a:solidFill>
                  <a:srgbClr val="231F20"/>
                </a:solidFill>
                <a:cs typeface="Calibri"/>
              </a:rPr>
              <a:t> </a:t>
            </a:r>
            <a:r>
              <a:rPr lang="fr-FR" sz="2650" b="1" dirty="0" smtClean="0">
                <a:solidFill>
                  <a:srgbClr val="92D050"/>
                </a:solidFill>
                <a:cs typeface="Calibri"/>
              </a:rPr>
              <a:t>quick </a:t>
            </a:r>
            <a:r>
              <a:rPr lang="fr-FR" sz="2650" dirty="0" smtClean="0">
                <a:cs typeface="Calibri"/>
              </a:rPr>
              <a:t>=&gt;</a:t>
            </a:r>
          </a:p>
          <a:p>
            <a:pPr algn="ctr">
              <a:buClr>
                <a:srgbClr val="71BF44"/>
              </a:buClr>
              <a:buSzPct val="100000"/>
            </a:pPr>
            <a:r>
              <a:rPr lang="fr-FR" sz="2650" dirty="0" smtClean="0">
                <a:solidFill>
                  <a:srgbClr val="231F20"/>
                </a:solidFill>
                <a:cs typeface="Calibri"/>
              </a:rPr>
              <a:t> </a:t>
            </a:r>
            <a:r>
              <a:rPr lang="fr-FR" sz="2650" dirty="0" err="1" smtClean="0">
                <a:solidFill>
                  <a:srgbClr val="231F20"/>
                </a:solidFill>
                <a:cs typeface="Calibri"/>
              </a:rPr>
              <a:t>less</a:t>
            </a:r>
            <a:r>
              <a:rPr lang="fr-FR" sz="2650" dirty="0" smtClean="0">
                <a:solidFill>
                  <a:srgbClr val="231F20"/>
                </a:solidFill>
                <a:cs typeface="Calibri"/>
              </a:rPr>
              <a:t> </a:t>
            </a:r>
            <a:r>
              <a:rPr lang="fr-FR" sz="2650" dirty="0" err="1">
                <a:solidFill>
                  <a:srgbClr val="231F20"/>
                </a:solidFill>
                <a:cs typeface="Calibri"/>
              </a:rPr>
              <a:t>than</a:t>
            </a:r>
            <a:r>
              <a:rPr lang="fr-FR" sz="2650" dirty="0">
                <a:solidFill>
                  <a:srgbClr val="231F20"/>
                </a:solidFill>
                <a:cs typeface="Calibri"/>
              </a:rPr>
              <a:t> 30 secondes to </a:t>
            </a:r>
            <a:r>
              <a:rPr lang="fr-FR" sz="2650" dirty="0" err="1">
                <a:solidFill>
                  <a:srgbClr val="231F20"/>
                </a:solidFill>
                <a:cs typeface="Calibri"/>
              </a:rPr>
              <a:t>create</a:t>
            </a:r>
            <a:r>
              <a:rPr lang="fr-FR" sz="2650" dirty="0">
                <a:solidFill>
                  <a:srgbClr val="231F20"/>
                </a:solidFill>
                <a:cs typeface="Calibri"/>
              </a:rPr>
              <a:t> </a:t>
            </a:r>
            <a:r>
              <a:rPr lang="fr-FR" sz="2650" dirty="0" err="1">
                <a:solidFill>
                  <a:srgbClr val="231F20"/>
                </a:solidFill>
                <a:cs typeface="Calibri"/>
              </a:rPr>
              <a:t>you</a:t>
            </a:r>
            <a:r>
              <a:rPr lang="fr-FR" sz="2650" dirty="0">
                <a:solidFill>
                  <a:srgbClr val="231F20"/>
                </a:solidFill>
                <a:cs typeface="Calibri"/>
              </a:rPr>
              <a:t> simple profil </a:t>
            </a:r>
          </a:p>
          <a:p>
            <a:pPr algn="ctr">
              <a:spcBef>
                <a:spcPts val="1200"/>
              </a:spcBef>
              <a:buClr>
                <a:srgbClr val="71BF44"/>
              </a:buClr>
              <a:buSzPct val="100000"/>
            </a:pPr>
            <a:endParaRPr lang="fr-FR" sz="1400" dirty="0">
              <a:solidFill>
                <a:srgbClr val="231F20"/>
              </a:solidFill>
              <a:cs typeface="Calibri"/>
            </a:endParaRPr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482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"/>
    </mc:Choice>
    <mc:Fallback>
      <p:transition spd="slow" advTm="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ganisationTaxHTField0 xmlns="dcf457f2-56d4-4a61-84bf-a0ecef0b5411">
      <Terms xmlns="http://schemas.microsoft.com/office/infopath/2007/PartnerControls"/>
    </OrganisationTaxHTField0>
    <ThematicsTaxHTField0 xmlns="dcf457f2-56d4-4a61-84bf-a0ecef0b5411">
      <Terms xmlns="http://schemas.microsoft.com/office/infopath/2007/PartnerControls"/>
    </ThematicsTaxHTField0>
    <Language xmlns="http://schemas.microsoft.com/sharepoint/v3">English</Language>
    <BackwardLinks xmlns="dcf457f2-56d4-4a61-84bf-a0ecef0b5411">0</BackwardLinks>
    <PublicTaxHTField0 xmlns="dcf457f2-56d4-4a61-84bf-a0ecef0b5411">
      <Terms xmlns="http://schemas.microsoft.com/office/infopath/2007/PartnerControls"/>
    </PublicTaxHTField0>
    <ThumbnailImage xmlns="dcf457f2-56d4-4a61-84bf-a0ecef0b5411" xsi:nil="true"/>
    <BigPictureUrl xmlns="dcf457f2-56d4-4a61-84bf-a0ecef0b5411" xsi:nil="true"/>
    <CenterAndUnitTaxHTField0 xmlns="dcf457f2-56d4-4a61-84bf-a0ecef0b5411">
      <Terms xmlns="http://schemas.microsoft.com/office/infopath/2007/PartnerControls"/>
    </CenterAndUnitTaxHTField0>
    <Summary xmlns="dcf457f2-56d4-4a61-84bf-a0ecef0b5411" xsi:nil="true"/>
    <ManualDate xmlns="dcf457f2-56d4-4a61-84bf-a0ecef0b5411" xsi:nil="true"/>
    <DisplayedDate xmlns="dcf457f2-56d4-4a61-84bf-a0ecef0b5411" xsi:nil="true"/>
    <TaxCatchAll xmlns="c96dd51b-6b26-4cce-ba42-9419779047ad"/>
    <TaxKeywordTaxHTField xmlns="c96dd51b-6b26-4cce-ba42-9419779047ad">
      <Terms xmlns="http://schemas.microsoft.com/office/infopath/2007/PartnerControls"/>
    </TaxKeywordTaxHTField>
    <ThumbnailImageUrl xmlns="dcf457f2-56d4-4a61-84bf-a0ecef0b5411" xsi:nil="true"/>
    <TypologyTaxHTField0 xmlns="dcf457f2-56d4-4a61-84bf-a0ecef0b5411">
      <Terms xmlns="http://schemas.microsoft.com/office/infopath/2007/PartnerControls"/>
    </TypologyTaxHTField0>
    <BigPicture xmlns="dcf457f2-56d4-4a61-84bf-a0ecef0b541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Office document" ma:contentTypeID="0x0101009AC65FE4C57B4241B7BB126C8204932100ACC9F787305E3D46B446BBF632FC3370" ma:contentTypeVersion="1" ma:contentTypeDescription="Create a new document." ma:contentTypeScope="" ma:versionID="f1fd23c108584fbd01592758812d9b4d">
  <xsd:schema xmlns:xsd="http://www.w3.org/2001/XMLSchema" xmlns:xs="http://www.w3.org/2001/XMLSchema" xmlns:p="http://schemas.microsoft.com/office/2006/metadata/properties" xmlns:ns1="http://schemas.microsoft.com/sharepoint/v3" xmlns:ns2="dcf457f2-56d4-4a61-84bf-a0ecef0b5411" xmlns:ns3="c96dd51b-6b26-4cce-ba42-9419779047ad" targetNamespace="http://schemas.microsoft.com/office/2006/metadata/properties" ma:root="true" ma:fieldsID="5640b5d7f4321594786190e68bcac341" ns1:_="" ns2:_="" ns3:_="">
    <xsd:import namespace="http://schemas.microsoft.com/sharepoint/v3"/>
    <xsd:import namespace="dcf457f2-56d4-4a61-84bf-a0ecef0b5411"/>
    <xsd:import namespace="c96dd51b-6b26-4cce-ba42-9419779047ad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  <xsd:element ref="ns2:OrganisationTaxHTField0" minOccurs="0"/>
                <xsd:element ref="ns2:TypologyTaxHTField0" minOccurs="0"/>
                <xsd:element ref="ns2:ThematicsTaxHTField0" minOccurs="0"/>
                <xsd:element ref="ns2:Public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age" ma:default="English" ma:internalName="Language">
      <xsd:simpleType>
        <xsd:union memberTypes="dms:Text">
          <xsd:simpleType>
            <xsd:restriction base="dms:Choice">
              <xsd:enumeration value="Arabic (Saudi Arabia)"/>
              <xsd:enumeration value="Bulgarian (Bulgaria)"/>
              <xsd:enumeration value="Chinese (Hong Kong S.A.R.)"/>
              <xsd:enumeration value="Chinese (People's Republic of China)"/>
              <xsd:enumeration value="Chinese (Taiwan)"/>
              <xsd:enumeration value="Croatian (Croatia)"/>
              <xsd:enumeration value="Czech (Czech Republic)"/>
              <xsd:enumeration value="Danish (Denmark)"/>
              <xsd:enumeration value="Dutch (Netherlands)"/>
              <xsd:enumeration value="English"/>
              <xsd:enumeration value="Estonian (Estonia)"/>
              <xsd:enumeration value="Finnish (Finland)"/>
              <xsd:enumeration value="French (France)"/>
              <xsd:enumeration value="German (Germany)"/>
              <xsd:enumeration value="Greek (Greece)"/>
              <xsd:enumeration value="Hebrew (Israel)"/>
              <xsd:enumeration value="Hindi (India)"/>
              <xsd:enumeration value="Hungarian (Hungary)"/>
              <xsd:enumeration value="Indonesian (Indonesia)"/>
              <xsd:enumeration value="Italian (Italy)"/>
              <xsd:enumeration value="Japanese (Japan)"/>
              <xsd:enumeration value="Korean (Korea)"/>
              <xsd:enumeration value="Latvian (Latvia)"/>
              <xsd:enumeration value="Lithuanian (Lithuania)"/>
              <xsd:enumeration value="Malay (Malaysia)"/>
              <xsd:enumeration value="Norwegian (Bokmal) (Norway)"/>
              <xsd:enumeration value="Polish (Poland)"/>
              <xsd:enumeration value="Portuguese (Brazil)"/>
              <xsd:enumeration value="Portuguese (Portugal)"/>
              <xsd:enumeration value="Romanian (Romania)"/>
              <xsd:enumeration value="Russian (Russia)"/>
              <xsd:enumeration value="Serbian (Latin) (Serbia)"/>
              <xsd:enumeration value="Slovak (Slovakia)"/>
              <xsd:enumeration value="Slovenian (Slovenia)"/>
              <xsd:enumeration value="Spanish (Spain)"/>
              <xsd:enumeration value="Swedish (Sweden)"/>
              <xsd:enumeration value="Thai (Thailand)"/>
              <xsd:enumeration value="Turkish (Turkey)"/>
              <xsd:enumeration value="Ukrainian (Ukraine)"/>
              <xsd:enumeration value="Urdu (Islamic Republic of Pakistan)"/>
              <xsd:enumeration value="Vietnamese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f457f2-56d4-4a61-84bf-a0ecef0b5411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Incoming Links" ma:internalName="BackwardLinks" ma:readOnly="false">
      <xsd:simpleType>
        <xsd:restriction base="dms:Text"/>
      </xsd:simpleType>
    </xsd:element>
    <xsd:element name="Summary" ma:index="10" nillable="true" ma:displayName="Summary" ma:internalName="Summary" ma:readOnly="false">
      <xsd:simpleType>
        <xsd:restriction base="dms:Note">
          <xsd:maxLength value="255"/>
        </xsd:restriction>
      </xsd:simpleType>
    </xsd:element>
    <xsd:element name="ThumbnailImage" ma:index="11" nillable="true" ma:displayName="Poster picture" ma:internalName="ThumbnailImage" ma:readOnly="false">
      <xsd:simpleType>
        <xsd:restriction base="dms:Unknown"/>
      </xsd:simpleType>
    </xsd:element>
    <xsd:element name="ThumbnailImageUrl" ma:index="12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13" nillable="true" ma:displayName="Big picture" ma:internalName="BigPicture" ma:readOnly="false">
      <xsd:simpleType>
        <xsd:restriction base="dms:Unknown"/>
      </xsd:simpleType>
    </xsd:element>
    <xsd:element name="BigPictureUrl" ma:index="14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15" nillable="true" ma:displayName="Manual date" ma:format="DateTime" ma:LCID="1033" ma:internalName="ManualDate" ma:readOnly="false">
      <xsd:simpleType>
        <xsd:restriction base="dms:DateTime"/>
      </xsd:simpleType>
    </xsd:element>
    <xsd:element name="DisplayedDate" ma:index="16" nillable="true" ma:displayName="Displayed date" ma:format="DateTime" ma:LCID="1033" ma:internalName="DisplayedDate" ma:readOnly="false">
      <xsd:simpleType>
        <xsd:restriction base="dms:DateTime"/>
      </xsd:simpleType>
    </xsd:element>
    <xsd:element name="OrganisationTaxHTField0" ma:index="18" nillable="true" ma:taxonomy="true" ma:internalName="OrganisationTaxHTField0" ma:taxonomyFieldName="Organisation" ma:displayName="Organisation" ma:readOnly="false" ma:fieldId="{dacc8977-bae2-4cdb-ba56-0a020a4af99a}" ma:taxonomyMulti="true" ma:sspId="db42cb7a-152b-46e1-84f8-120076572e66" ma:termSetId="25234006-7382-47ae-bdbc-58a74e9b8b3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20" nillable="true" ma:taxonomy="true" ma:internalName="TypologyTaxHTField0" ma:taxonomyFieldName="Typology" ma:displayName="Typology" ma:readOnly="false" ma:fieldId="{fca8d298-920d-4815-a20b-c1a36091f1f7}" ma:taxonomyMulti="true" ma:sspId="db42cb7a-152b-46e1-84f8-120076572e66" ma:termSetId="8e2df86d-7851-48f1-9e3d-b8964a8ed5d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hematicsTaxHTField0" ma:index="21" nillable="true" ma:taxonomy="true" ma:internalName="ThematicsTaxHTField0" ma:taxonomyFieldName="Thematics" ma:displayName="Thematics" ma:fieldId="{c4af68e9-307a-4318-8504-f93285936fc7}" ma:taxonomyMulti="true" ma:sspId="db42cb7a-152b-46e1-84f8-120076572e66" ma:termSetId="56a7fabf-4643-45e0-a0d8-00fd5f6ddd5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db42cb7a-152b-46e1-84f8-120076572e66" ma:termSetId="377c83a0-d664-4bba-ba64-753ef2c252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26" nillable="true" ma:taxonomy="true" ma:internalName="CenterAndUnitTaxHTField0" ma:taxonomyFieldName="CenterAndUnit" ma:displayName="Center and unit" ma:fieldId="{facf9d3d-8cf6-4fab-8f4b-dfbbe29f3a4b}" ma:taxonomyMulti="true" ma:sspId="db42cb7a-152b-46e1-84f8-120076572e66" ma:termSetId="25234006-7382-47ae-bdbc-58a74e9b8b3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dd51b-6b26-4cce-ba42-9419779047ad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description="" ma:hidden="true" ma:list="{1e854fcf-2ae9-4c7f-ae11-dd5289dbe03b}" ma:internalName="TaxCatchAll" ma:showField="CatchAllData" ma:web="c96dd51b-6b26-4cce-ba42-9419779047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4" nillable="true" ma:displayName="Taxonomy Catch All Column1" ma:description="" ma:hidden="true" ma:list="{1e854fcf-2ae9-4c7f-ae11-dd5289dbe03b}" ma:internalName="TaxCatchAllLabel" ma:readOnly="true" ma:showField="CatchAllDataLabel" ma:web="c96dd51b-6b26-4cce-ba42-9419779047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db42cb7a-152b-46e1-84f8-120076572e6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FE8E2B-632C-45FC-90DE-CE2DBBA4FECD}"/>
</file>

<file path=customXml/itemProps2.xml><?xml version="1.0" encoding="utf-8"?>
<ds:datastoreItem xmlns:ds="http://schemas.openxmlformats.org/officeDocument/2006/customXml" ds:itemID="{79A225C1-2801-4063-9AD6-61703B0DBD0E}"/>
</file>

<file path=customXml/itemProps3.xml><?xml version="1.0" encoding="utf-8"?>
<ds:datastoreItem xmlns:ds="http://schemas.openxmlformats.org/officeDocument/2006/customXml" ds:itemID="{FD36C5C1-B6E9-4848-9F4F-7D1615D4D233}"/>
</file>

<file path=docProps/app.xml><?xml version="1.0" encoding="utf-8"?>
<Properties xmlns="http://schemas.openxmlformats.org/officeDocument/2006/extended-properties" xmlns:vt="http://schemas.openxmlformats.org/officeDocument/2006/docPropsVTypes">
  <TotalTime>2931</TotalTime>
  <Words>243</Words>
  <Application>Microsoft Office PowerPoint</Application>
  <PresentationFormat>Grand écran</PresentationFormat>
  <Paragraphs>54</Paragraphs>
  <Slides>7</Slides>
  <Notes>0</Notes>
  <HiddenSlides>0</HiddenSlides>
  <MMClips>7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 LAVERGNE Elisabeth</dc:creator>
  <cp:keywords/>
  <cp:lastModifiedBy>REBISZ-POMORSKA Monika</cp:lastModifiedBy>
  <cp:revision>74</cp:revision>
  <cp:lastPrinted>2022-05-04T13:09:55Z</cp:lastPrinted>
  <dcterms:created xsi:type="dcterms:W3CDTF">2022-05-04T12:06:46Z</dcterms:created>
  <dcterms:modified xsi:type="dcterms:W3CDTF">2023-01-31T14:14:27Z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  <property fmtid="{D5CDD505-2E9C-101B-9397-08002B2CF9AE}" pid="3" name="TaxKeyword">
    <vt:lpwstr/>
  </property>
  <property fmtid="{D5CDD505-2E9C-101B-9397-08002B2CF9AE}" pid="4" name="Organisation">
    <vt:lpwstr/>
  </property>
  <property fmtid="{D5CDD505-2E9C-101B-9397-08002B2CF9AE}" pid="5" name="ContentTypeId">
    <vt:lpwstr>0x0101009AC65FE4C57B4241B7BB126C8204932100ACC9F787305E3D46B446BBF632FC3370</vt:lpwstr>
  </property>
  <property fmtid="{D5CDD505-2E9C-101B-9397-08002B2CF9AE}" pid="6" name="Public">
    <vt:lpwstr/>
  </property>
  <property fmtid="{D5CDD505-2E9C-101B-9397-08002B2CF9AE}" pid="7" name="Typology">
    <vt:lpwstr/>
  </property>
  <property fmtid="{D5CDD505-2E9C-101B-9397-08002B2CF9AE}" pid="8" name="CenterAndUnit">
    <vt:lpwstr/>
  </property>
  <property fmtid="{D5CDD505-2E9C-101B-9397-08002B2CF9AE}" pid="9" name="Thematics">
    <vt:lpwstr/>
  </property>
</Properties>
</file>